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9" r:id="rId5"/>
    <p:sldId id="288" r:id="rId6"/>
    <p:sldId id="276" r:id="rId7"/>
    <p:sldId id="283" r:id="rId8"/>
    <p:sldId id="298" r:id="rId9"/>
    <p:sldId id="261" r:id="rId10"/>
    <p:sldId id="257" r:id="rId11"/>
    <p:sldId id="264" r:id="rId12"/>
    <p:sldId id="265" r:id="rId13"/>
    <p:sldId id="290" r:id="rId14"/>
    <p:sldId id="291" r:id="rId15"/>
    <p:sldId id="297" r:id="rId16"/>
    <p:sldId id="296" r:id="rId17"/>
    <p:sldId id="293" r:id="rId18"/>
    <p:sldId id="294" r:id="rId19"/>
    <p:sldId id="295" r:id="rId20"/>
    <p:sldId id="263" r:id="rId21"/>
    <p:sldId id="268" r:id="rId22"/>
    <p:sldId id="266" r:id="rId23"/>
    <p:sldId id="267" r:id="rId24"/>
    <p:sldId id="292" r:id="rId25"/>
    <p:sldId id="262" r:id="rId2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94" autoAdjust="0"/>
  </p:normalViewPr>
  <p:slideViewPr>
    <p:cSldViewPr snapToGrid="0">
      <p:cViewPr varScale="1">
        <p:scale>
          <a:sx n="98" d="100"/>
          <a:sy n="98" d="100"/>
        </p:scale>
        <p:origin x="96" y="5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0B2D965-7012-421F-AA45-8A1BB31E067F}" type="datetime1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F5A6F4A-4D4C-4450-AD45-5DDD81F07112}" type="datetime1">
              <a:rPr lang="ru-RU" smtClean="0"/>
              <a:t>16.12.2025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C5DA344-5FA2-43F7-9D95-CA56C82B0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FF5B2-C308-F4E5-DEC9-C4C4DD851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D325006-8764-C2E3-043E-5F503B584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9E20799-09A9-283D-6FA9-AA4E00B5D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3BD342-A636-7333-F31D-952AB2BFA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1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29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880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D748C-3379-0BD9-92C9-9595A524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62BD02-122E-54CC-F5F4-92B79F207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17B5AC-1954-BA24-F7A5-124BFE539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310980-B9DE-1451-0F66-C5644F50E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C5DA344-5FA2-43F7-9D95-CA56C82B080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32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rtlCol="0" anchor="b" anchorCtr="0">
            <a:noAutofit/>
          </a:bodyPr>
          <a:lstStyle>
            <a:lvl1pPr algn="l">
              <a:defRPr lang="ru-RU" sz="44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ru-RU" sz="1800"/>
            </a:lvl1pPr>
            <a:lvl2pPr>
              <a:spcBef>
                <a:spcPts val="1000"/>
              </a:spcBef>
              <a:spcAft>
                <a:spcPts val="500"/>
              </a:spcAft>
              <a:defRPr lang="ru-RU" sz="1600"/>
            </a:lvl2pPr>
            <a:lvl3pPr>
              <a:spcBef>
                <a:spcPts val="1000"/>
              </a:spcBef>
              <a:spcAft>
                <a:spcPts val="500"/>
              </a:spcAft>
              <a:defRPr lang="ru-RU" sz="1400"/>
            </a:lvl3pPr>
            <a:lvl4pPr>
              <a:spcBef>
                <a:spcPts val="1000"/>
              </a:spcBef>
              <a:spcAft>
                <a:spcPts val="500"/>
              </a:spcAft>
              <a:defRPr lang="ru-RU" sz="1200"/>
            </a:lvl4pPr>
            <a:lvl5pPr>
              <a:spcBef>
                <a:spcPts val="1000"/>
              </a:spcBef>
              <a:spcAft>
                <a:spcPts val="500"/>
              </a:spcAft>
              <a:defRPr lang="ru-RU" sz="12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 dirty="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7CA6495-642D-4E19-A35C-D15108CCF0FB}" type="datetime1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>
              <a:spcBef>
                <a:spcPts val="1000"/>
              </a:spcBef>
              <a:spcAft>
                <a:spcPts val="500"/>
              </a:spcAft>
              <a:defRPr lang="ru-RU" sz="1800"/>
            </a:lvl2pPr>
            <a:lvl3pPr>
              <a:spcBef>
                <a:spcPts val="1000"/>
              </a:spcBef>
              <a:spcAft>
                <a:spcPts val="500"/>
              </a:spcAft>
              <a:defRPr lang="ru-RU" sz="1800"/>
            </a:lvl3pPr>
            <a:lvl4pPr>
              <a:spcBef>
                <a:spcPts val="1000"/>
              </a:spcBef>
              <a:spcAft>
                <a:spcPts val="500"/>
              </a:spcAft>
              <a:defRPr lang="ru-RU" sz="1800"/>
            </a:lvl4pPr>
            <a:lvl5pPr>
              <a:spcBef>
                <a:spcPts val="1000"/>
              </a:spcBef>
              <a:spcAft>
                <a:spcPts val="500"/>
              </a:spcAft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ru-RU" sz="1800"/>
            </a:lvl1pPr>
            <a:lvl2pPr>
              <a:spcBef>
                <a:spcPts val="1000"/>
              </a:spcBef>
              <a:spcAft>
                <a:spcPts val="500"/>
              </a:spcAft>
              <a:defRPr lang="ru-RU" sz="1600"/>
            </a:lvl2pPr>
            <a:lvl3pPr>
              <a:spcBef>
                <a:spcPts val="1000"/>
              </a:spcBef>
              <a:spcAft>
                <a:spcPts val="500"/>
              </a:spcAft>
              <a:defRPr lang="ru-RU" sz="1400"/>
            </a:lvl3pPr>
            <a:lvl4pPr>
              <a:spcBef>
                <a:spcPts val="1000"/>
              </a:spcBef>
              <a:spcAft>
                <a:spcPts val="500"/>
              </a:spcAft>
              <a:defRPr lang="ru-RU" sz="1200"/>
            </a:lvl4pPr>
            <a:lvl5pPr>
              <a:spcBef>
                <a:spcPts val="1000"/>
              </a:spcBef>
              <a:spcAft>
                <a:spcPts val="500"/>
              </a:spcAft>
              <a:defRPr lang="ru-RU" sz="12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1C78CC4-4CA2-429E-95EB-7DDA1F991603}" type="datetime1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9DEF77-20BF-46DC-954E-E5BF6CFCA1FA}" type="datetime1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 rtlCol="0">
            <a:normAutofit/>
          </a:bodyPr>
          <a:lstStyle>
            <a:lvl1pPr marL="0" indent="0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rtlCol="0"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lang="ru-RU"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lang="ru-RU"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lang="ru-RU"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2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FCD91EE-20C1-4C48-8CB3-F403BB62E786}" type="datetime1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lang="ru-RU" sz="1800"/>
            </a:lvl1pPr>
            <a:lvl2pPr>
              <a:spcBef>
                <a:spcPts val="1000"/>
              </a:spcBef>
              <a:spcAft>
                <a:spcPts val="1500"/>
              </a:spcAft>
              <a:defRPr lang="ru-RU" sz="1800"/>
            </a:lvl2pPr>
            <a:lvl3pPr>
              <a:spcBef>
                <a:spcPts val="1000"/>
              </a:spcBef>
              <a:spcAft>
                <a:spcPts val="1500"/>
              </a:spcAft>
              <a:defRPr lang="ru-RU" sz="1800"/>
            </a:lvl3pPr>
            <a:lvl4pPr>
              <a:spcBef>
                <a:spcPts val="1000"/>
              </a:spcBef>
              <a:spcAft>
                <a:spcPts val="1500"/>
              </a:spcAft>
              <a:defRPr lang="ru-RU" sz="1800"/>
            </a:lvl4pPr>
            <a:lvl5pPr>
              <a:spcBef>
                <a:spcPts val="1000"/>
              </a:spcBef>
              <a:spcAft>
                <a:spcPts val="1500"/>
              </a:spcAft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ln>
                <a:noFill/>
              </a:ln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rtlCol="0" anchor="b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ru-RU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ru-RU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ru-RU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ru-RU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ru-RU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ru-RU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ru-RU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ru-RU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0343ED3-7D17-479C-B348-43CCD29FEBD3}" type="datetime1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 rtlCol="0"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lang="ru-RU"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lang="ru-RU"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lang="ru-RU"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lang="ru-RU"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ru-RU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ru-RU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ru-RU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0FAA4BF-FE02-4486-A19C-D8B09E246ADB}" type="datetime1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ru-RU" sz="1800"/>
            </a:lvl1pPr>
            <a:lvl2pPr>
              <a:spcBef>
                <a:spcPts val="1000"/>
              </a:spcBef>
              <a:spcAft>
                <a:spcPts val="500"/>
              </a:spcAft>
              <a:defRPr lang="ru-RU" sz="1600"/>
            </a:lvl2pPr>
            <a:lvl3pPr>
              <a:spcBef>
                <a:spcPts val="1000"/>
              </a:spcBef>
              <a:spcAft>
                <a:spcPts val="500"/>
              </a:spcAft>
              <a:defRPr lang="ru-RU" sz="1400"/>
            </a:lvl3pPr>
            <a:lvl4pPr>
              <a:spcBef>
                <a:spcPts val="1000"/>
              </a:spcBef>
              <a:spcAft>
                <a:spcPts val="500"/>
              </a:spcAft>
              <a:defRPr lang="ru-RU" sz="1200"/>
            </a:lvl4pPr>
            <a:lvl5pPr>
              <a:spcBef>
                <a:spcPts val="1000"/>
              </a:spcBef>
              <a:spcAft>
                <a:spcPts val="500"/>
              </a:spcAft>
              <a:defRPr lang="ru-RU" sz="12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6B36499-D87C-4FDB-B7FA-3B4F4AAC7B83}" type="datetime1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5BD48CD3-1A8D-4665-A9C4-69A1826428D2}" type="datetime1">
              <a:rPr lang="ru-RU" smtClean="0"/>
              <a:t>16.12.2025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i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416" y="1914887"/>
            <a:ext cx="5427584" cy="359972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i="0" dirty="0"/>
              <a:t>Разработка и создание миниатюрной модели многоквартирного дома.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7" r="32155"/>
          <a:stretch>
            <a:fillRect/>
          </a:stretch>
        </p:blipFill>
        <p:spPr>
          <a:xfrm>
            <a:off x="6764415" y="-18288"/>
            <a:ext cx="5427585" cy="6894576"/>
          </a:xfr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32F4-FC11-4BD5-8601-AC08AF8F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FCF6C-B8C8-311C-A274-0D0F4EFF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69" y="937881"/>
            <a:ext cx="10515600" cy="1325563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sz="2000" dirty="0"/>
              <a:t>5. Завершение архитектурного облика.</a:t>
            </a:r>
            <a:br>
              <a:rPr lang="ru-RU" sz="2000" dirty="0"/>
            </a:br>
            <a:br>
              <a:rPr lang="ru-RU" sz="2000" dirty="0"/>
            </a:br>
            <a:endParaRPr lang="ru-RU" sz="2000" dirty="0"/>
          </a:p>
        </p:txBody>
      </p:sp>
      <p:pic>
        <p:nvPicPr>
          <p:cNvPr id="6" name="Рисунок 5" descr="Изображение выглядит как снимок экрана, текст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9BFF7F-A394-7318-2EE9-8E60B4AAE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>
            <a:fillRect/>
          </a:stretch>
        </p:blipFill>
        <p:spPr>
          <a:xfrm>
            <a:off x="2793442" y="2632777"/>
            <a:ext cx="7645958" cy="4059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973FC-B24D-7316-2282-C4358A187C60}"/>
              </a:ext>
            </a:extLst>
          </p:cNvPr>
          <p:cNvSpPr txBox="1"/>
          <p:nvPr/>
        </p:nvSpPr>
        <p:spPr>
          <a:xfrm>
            <a:off x="5985469" y="22634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Крыша</a:t>
            </a:r>
          </a:p>
        </p:txBody>
      </p:sp>
    </p:spTree>
    <p:extLst>
      <p:ext uri="{BB962C8B-B14F-4D97-AF65-F5344CB8AC3E}">
        <p14:creationId xmlns:p14="http://schemas.microsoft.com/office/powerpoint/2010/main" val="105304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D9655-9FFD-B507-5D02-D036C6AE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99520-7FD1-DA9A-6958-749605A5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br>
              <a:rPr lang="ru-RU" sz="2800"/>
            </a:br>
            <a:br>
              <a:rPr lang="ru-RU" sz="2800"/>
            </a:br>
            <a:r>
              <a:rPr lang="ru-RU" sz="2800"/>
              <a:t>результат</a:t>
            </a:r>
          </a:p>
        </p:txBody>
      </p:sp>
      <p:pic>
        <p:nvPicPr>
          <p:cNvPr id="8" name="Рисунок 7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7B399B-2F8A-9485-C5BC-0BE19F4B6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9" r="9622" b="4220"/>
          <a:stretch>
            <a:fillRect/>
          </a:stretch>
        </p:blipFill>
        <p:spPr>
          <a:xfrm>
            <a:off x="834961" y="2032663"/>
            <a:ext cx="4659618" cy="4067492"/>
          </a:xfrm>
          <a:prstGeom prst="rect">
            <a:avLst/>
          </a:prstGeom>
          <a:noFill/>
        </p:spPr>
      </p:pic>
      <p:pic>
        <p:nvPicPr>
          <p:cNvPr id="10" name="Рисунок 9" descr="Изображение выглядит как снимок экрана, карта, диаграмм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C49AC3-88E8-4656-D582-0B34C9736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10867"/>
          <a:stretch>
            <a:fillRect/>
          </a:stretch>
        </p:blipFill>
        <p:spPr>
          <a:xfrm>
            <a:off x="6141720" y="2032663"/>
            <a:ext cx="5212080" cy="4067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301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38920-5097-D4BC-17B0-54EE512C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ru-RU" dirty="0"/>
              <a:t>Подготовка к печати (</a:t>
            </a:r>
            <a:r>
              <a:rPr lang="ru-RU" dirty="0" err="1"/>
              <a:t>слайсинг</a:t>
            </a:r>
            <a:r>
              <a:rPr lang="ru-RU" dirty="0"/>
              <a:t>)</a:t>
            </a:r>
          </a:p>
        </p:txBody>
      </p:sp>
      <p:pic>
        <p:nvPicPr>
          <p:cNvPr id="8" name="Объект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25E427-D93F-3DB4-0269-04A46236C47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0" r="19141" b="5455"/>
          <a:stretch>
            <a:fillRect/>
          </a:stretch>
        </p:blipFill>
        <p:spPr>
          <a:xfrm>
            <a:off x="332546" y="1973437"/>
            <a:ext cx="2777418" cy="2402620"/>
          </a:xfrm>
          <a:noFill/>
        </p:spPr>
      </p:pic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FDDD1F-E47E-9D58-C439-60CE5AF8E36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r="2578" b="5455"/>
          <a:stretch>
            <a:fillRect/>
          </a:stretch>
        </p:blipFill>
        <p:spPr>
          <a:xfrm>
            <a:off x="3789388" y="1973437"/>
            <a:ext cx="3256338" cy="2402620"/>
          </a:xfrm>
          <a:noFill/>
        </p:spPr>
      </p:pic>
      <p:pic>
        <p:nvPicPr>
          <p:cNvPr id="10" name="Рисунок 9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A492EA-FD92-8D8D-3191-DED9E1472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r="4545" b="3889"/>
          <a:stretch>
            <a:fillRect/>
          </a:stretch>
        </p:blipFill>
        <p:spPr>
          <a:xfrm>
            <a:off x="7826509" y="1973436"/>
            <a:ext cx="3372459" cy="240262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2F1381-DB63-3B3F-1D1F-80CBB1043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5138" b="6520"/>
          <a:stretch>
            <a:fillRect/>
          </a:stretch>
        </p:blipFill>
        <p:spPr>
          <a:xfrm>
            <a:off x="349093" y="4741387"/>
            <a:ext cx="3163598" cy="191134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EF4010-D6A7-3CE9-3445-D07F07DF7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5790" b="5324"/>
          <a:stretch>
            <a:fillRect/>
          </a:stretch>
        </p:blipFill>
        <p:spPr>
          <a:xfrm>
            <a:off x="3914658" y="4741387"/>
            <a:ext cx="3605816" cy="20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F92FB-048C-C28B-6D73-00B60D51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86"/>
            <a:ext cx="3200400" cy="5617193"/>
          </a:xfrm>
        </p:spPr>
        <p:txBody>
          <a:bodyPr anchor="ctr">
            <a:normAutofit/>
          </a:bodyPr>
          <a:lstStyle/>
          <a:p>
            <a:r>
              <a:rPr lang="ru-RU" dirty="0"/>
              <a:t>Печать детали</a:t>
            </a:r>
          </a:p>
        </p:txBody>
      </p:sp>
      <p:pic>
        <p:nvPicPr>
          <p:cNvPr id="6" name="Объект 5" descr="Изображение выглядит как электроника, кабель, Электронное устройство, гадж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0F4D33-1B91-00E1-A079-F387ABE88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7" r="30973" b="-1"/>
          <a:stretch>
            <a:fillRect/>
          </a:stretch>
        </p:blipFill>
        <p:spPr>
          <a:xfrm>
            <a:off x="5023412" y="509286"/>
            <a:ext cx="4328932" cy="5617194"/>
          </a:xfrm>
          <a:noFill/>
        </p:spPr>
      </p:pic>
      <p:pic>
        <p:nvPicPr>
          <p:cNvPr id="8" name="Объект 7" descr="Изображение выглядит как текст, в помещении, оборудова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07EF38-4A50-7896-535F-C81A22F72C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6" r="39485" b="-1"/>
          <a:stretch>
            <a:fillRect/>
          </a:stretch>
        </p:blipFill>
        <p:spPr>
          <a:xfrm>
            <a:off x="9548813" y="-22860"/>
            <a:ext cx="2651760" cy="6903720"/>
          </a:xfrm>
          <a:noFill/>
        </p:spPr>
      </p:pic>
    </p:spTree>
    <p:extLst>
      <p:ext uri="{BB962C8B-B14F-4D97-AF65-F5344CB8AC3E}">
        <p14:creationId xmlns:p14="http://schemas.microsoft.com/office/powerpoint/2010/main" val="317721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A6C9D-9411-0B50-6C0F-0234F131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ru-RU" dirty="0"/>
              <a:t>Постобработка</a:t>
            </a:r>
          </a:p>
        </p:txBody>
      </p:sp>
      <p:pic>
        <p:nvPicPr>
          <p:cNvPr id="6" name="Объект 5" descr="Изображение выглядит как человек, в помещении, инструмент, сини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AD9298-AC92-0FE8-3614-0F09F70A74F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8" r="1" b="11156"/>
          <a:stretch>
            <a:fillRect/>
          </a:stretch>
        </p:blipFill>
        <p:spPr>
          <a:xfrm>
            <a:off x="838200" y="1987669"/>
            <a:ext cx="6974711" cy="4297679"/>
          </a:xfrm>
          <a:noFill/>
        </p:spPr>
      </p:pic>
      <p:pic>
        <p:nvPicPr>
          <p:cNvPr id="8" name="Объект 7" descr="Изображение выглядит как игрушка, человек, инструмент, пласт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78CC2B-DA17-AC76-2BDC-9EFA41124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r="2" b="2"/>
          <a:stretch>
            <a:fillRect/>
          </a:stretch>
        </p:blipFill>
        <p:spPr>
          <a:xfrm>
            <a:off x="7917085" y="1987670"/>
            <a:ext cx="3436716" cy="4297680"/>
          </a:xfrm>
          <a:noFill/>
        </p:spPr>
      </p:pic>
    </p:spTree>
    <p:extLst>
      <p:ext uri="{BB962C8B-B14F-4D97-AF65-F5344CB8AC3E}">
        <p14:creationId xmlns:p14="http://schemas.microsoft.com/office/powerpoint/2010/main" val="235434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04065-A0A7-5DEF-62B7-2B03B855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Напечатанные модули</a:t>
            </a:r>
          </a:p>
        </p:txBody>
      </p:sp>
      <p:pic>
        <p:nvPicPr>
          <p:cNvPr id="8" name="Объект 7" descr="Изображение выглядит как Масштабная модель, Игрушечный конструктор, Игрушечный блок, Соединяющиеся между собой блок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9B080D-673A-7F22-BD45-03654465538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838200" y="3429000"/>
            <a:ext cx="3436937" cy="1168545"/>
          </a:xfrm>
        </p:spPr>
      </p:pic>
      <p:pic>
        <p:nvPicPr>
          <p:cNvPr id="6" name="Объект 5" descr="Изображение выглядит как Прямоугольник, Масштабная мод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2124832-2EA3-AA4C-9B9E-E24CC8C02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669"/>
            <a:ext cx="3436937" cy="1270055"/>
          </a:xfrm>
        </p:spPr>
      </p:pic>
      <p:pic>
        <p:nvPicPr>
          <p:cNvPr id="10" name="Рисунок 9" descr="Изображение выглядит как игрушка, пластик, Игрушечный конструктор, Масштабная мод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F6921E-9FC4-5F97-AA0C-A546B7A5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r="5606" b="17968"/>
          <a:stretch>
            <a:fillRect/>
          </a:stretch>
        </p:blipFill>
        <p:spPr>
          <a:xfrm>
            <a:off x="7916865" y="3429000"/>
            <a:ext cx="3248884" cy="120741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игрушка, Игрушечный блок, Игрушечный конструкто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CBA984-A7C1-46DC-DCC6-80867797E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t="26729" r="9039"/>
          <a:stretch>
            <a:fillRect/>
          </a:stretch>
        </p:blipFill>
        <p:spPr>
          <a:xfrm>
            <a:off x="7916865" y="1987670"/>
            <a:ext cx="3248884" cy="127005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асштабная модель, игру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8D203F-FB35-E61A-829A-401F48D13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r="7432" b="30564"/>
          <a:stretch>
            <a:fillRect/>
          </a:stretch>
        </p:blipFill>
        <p:spPr>
          <a:xfrm>
            <a:off x="838200" y="4768821"/>
            <a:ext cx="3436937" cy="125943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пластик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F140EE-9149-CA21-244C-8B6322637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23655" r="9849" b="29378"/>
          <a:stretch>
            <a:fillRect/>
          </a:stretch>
        </p:blipFill>
        <p:spPr>
          <a:xfrm>
            <a:off x="7916866" y="4863432"/>
            <a:ext cx="3248884" cy="8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19DC3-0AB2-68FF-C98E-9CBB7787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Собранная миниатюра многоэтажного здания</a:t>
            </a:r>
          </a:p>
        </p:txBody>
      </p:sp>
      <p:pic>
        <p:nvPicPr>
          <p:cNvPr id="6" name="Объект 5" descr="Изображение выглядит как игрушка, Масштабная модель, Игрушечный блок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DA3072-E57B-2201-0FC0-950764034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" t="19675" r="11287" b="14645"/>
          <a:stretch>
            <a:fillRect/>
          </a:stretch>
        </p:blipFill>
        <p:spPr>
          <a:xfrm>
            <a:off x="1654628" y="2161882"/>
            <a:ext cx="7146471" cy="2694721"/>
          </a:xfrm>
        </p:spPr>
      </p:pic>
    </p:spTree>
    <p:extLst>
      <p:ext uri="{BB962C8B-B14F-4D97-AF65-F5344CB8AC3E}">
        <p14:creationId xmlns:p14="http://schemas.microsoft.com/office/powerpoint/2010/main" val="224287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0317"/>
            <a:ext cx="6645965" cy="1325563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sz="2800" dirty="0"/>
              <a:t>2.3 Техника безопасности и охрана труда при изготовлении изделия на 3D-принтере</a:t>
            </a:r>
            <a:br>
              <a:rPr lang="ru-RU" dirty="0"/>
            </a:b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16504"/>
          <a:stretch/>
        </p:blipFill>
        <p:spPr>
          <a:xfrm>
            <a:off x="7566991" y="-22860"/>
            <a:ext cx="4625008" cy="6903720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78CFD4C8-CF01-91A5-77F1-CBE79446C1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b="1" dirty="0"/>
              <a:t>Техника безопасности и охрана труда при изготовлении изделия на 3D-принтере</a:t>
            </a:r>
            <a:r>
              <a:rPr lang="ru-RU" dirty="0"/>
              <a:t> включают требования к рабочему месту, использованию средств защиты и правилам эксплуатации оборудования. Важно учитывать риски, связанные с работой с 3D-принтерами: высокую температуру, вредные выбросы, механические травмы, электрические риски.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r>
              <a:rPr lang="ru-RU" sz="4100"/>
              <a:t>Экономический раздел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72" y="4027992"/>
            <a:ext cx="5028565" cy="1894972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r>
              <a:rPr lang="ru-RU" i="1" dirty="0"/>
              <a:t>3.1 Расчет себестоимости изготовления миниатюры многоквартирного дома</a:t>
            </a:r>
          </a:p>
          <a:p>
            <a:r>
              <a:rPr lang="ru-RU" i="1" dirty="0"/>
              <a:t>3.2 Инвестиционный анализ проекта</a:t>
            </a:r>
          </a:p>
          <a:p>
            <a:r>
              <a:rPr lang="ru-RU" i="1" dirty="0"/>
              <a:t>3.3 Сравнительный анализ с рыночными аналогами</a:t>
            </a:r>
          </a:p>
          <a:p>
            <a:pPr rtl="0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614762-E72E-1696-5AB1-BF28E16E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56" r="16608" b="-2"/>
          <a:stretch>
            <a:fillRect/>
          </a:stretch>
        </p:blipFill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300"/>
            <a:ext cx="10515600" cy="555171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3.1 Расчет себестоимости изготовления миниатюры многоквартирного дома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F100CF8-C84D-6C0C-4A80-488E3CD2DF6E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1805234824"/>
              </p:ext>
            </p:extLst>
          </p:nvPr>
        </p:nvGraphicFramePr>
        <p:xfrm>
          <a:off x="342900" y="1479670"/>
          <a:ext cx="11340194" cy="5003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49365">
                  <a:extLst>
                    <a:ext uri="{9D8B030D-6E8A-4147-A177-3AD203B41FA5}">
                      <a16:colId xmlns:a16="http://schemas.microsoft.com/office/drawing/2014/main" val="1720528991"/>
                    </a:ext>
                  </a:extLst>
                </a:gridCol>
                <a:gridCol w="2460576">
                  <a:extLst>
                    <a:ext uri="{9D8B030D-6E8A-4147-A177-3AD203B41FA5}">
                      <a16:colId xmlns:a16="http://schemas.microsoft.com/office/drawing/2014/main" val="734177758"/>
                    </a:ext>
                  </a:extLst>
                </a:gridCol>
                <a:gridCol w="1830863">
                  <a:extLst>
                    <a:ext uri="{9D8B030D-6E8A-4147-A177-3AD203B41FA5}">
                      <a16:colId xmlns:a16="http://schemas.microsoft.com/office/drawing/2014/main" val="674481124"/>
                    </a:ext>
                  </a:extLst>
                </a:gridCol>
                <a:gridCol w="4399390">
                  <a:extLst>
                    <a:ext uri="{9D8B030D-6E8A-4147-A177-3AD203B41FA5}">
                      <a16:colId xmlns:a16="http://schemas.microsoft.com/office/drawing/2014/main" val="359822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Статья затрат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Расчёт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Сумма (руб.)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Примечание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1. Материалы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0,25 кг × 1200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/кг = 300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Затраты на филамент без учета брака 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× 5% (запас на брак) = 15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Запас на брак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23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ИТОГО:</a:t>
                      </a:r>
                      <a:endParaRPr lang="ru-RU" sz="1600" dirty="0"/>
                    </a:p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+ 15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315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Общие затраты на материалы с учетом запаса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09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2.Энерго-затраты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24,12 ч × 0,3 кВт × 4,5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кВт·ч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32,58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Стоимость электроэнергии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137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Амортизация оборудования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500 ч = 18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24,12 ч × 18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 = 434,16 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Амортизация за время печати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4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Оплата труда оператора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ч × 250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/ч = 500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500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Трудовые затраты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3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5. Накладные расходы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× 30% = 150 </a:t>
                      </a:r>
                      <a:r>
                        <a:rPr lang="ru-RU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Расходы на деятельность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29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Общая себестоимость изделия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1431,74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Сумма всех затрат</a:t>
                      </a:r>
                      <a:endParaRPr lang="ru-RU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191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86"/>
            <a:ext cx="3665706" cy="5617193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293" y="608973"/>
            <a:ext cx="4328932" cy="5617194"/>
          </a:xfrm>
          <a:noFill/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i="1" dirty="0"/>
              <a:t>Введение</a:t>
            </a:r>
          </a:p>
          <a:p>
            <a:pPr rtl="0"/>
            <a:r>
              <a:rPr lang="ru-RU" i="1" dirty="0"/>
              <a:t>Общая часть</a:t>
            </a:r>
          </a:p>
          <a:p>
            <a:pPr rtl="0"/>
            <a:r>
              <a:rPr lang="ru-RU" i="1" dirty="0"/>
              <a:t>Технологическая часть</a:t>
            </a:r>
          </a:p>
          <a:p>
            <a:pPr rtl="0"/>
            <a:r>
              <a:rPr lang="ru-RU" i="1" dirty="0"/>
              <a:t>Экономический раздел</a:t>
            </a:r>
          </a:p>
          <a:p>
            <a:pPr rtl="0"/>
            <a:r>
              <a:rPr lang="ru-RU" i="1" dirty="0"/>
              <a:t>Заключение</a:t>
            </a:r>
          </a:p>
        </p:txBody>
      </p:sp>
      <p:pic>
        <p:nvPicPr>
          <p:cNvPr id="25" name="Рисунок 6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5" t="-331" r="34939" b="4955"/>
          <a:stretch>
            <a:fillRect/>
          </a:stretch>
        </p:blipFill>
        <p:spPr>
          <a:xfrm>
            <a:off x="9548813" y="-22860"/>
            <a:ext cx="2651760" cy="6880860"/>
          </a:xfr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251905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3.2 Инвестиционный анализ проекта</a:t>
            </a:r>
            <a:br>
              <a:rPr lang="ru-RU" dirty="0"/>
            </a:br>
            <a:r>
              <a:rPr lang="ru-RU" sz="1800" dirty="0"/>
              <a:t>первоначальные инвестиции </a:t>
            </a:r>
            <a:br>
              <a:rPr lang="ru-RU" sz="1800" dirty="0"/>
            </a:br>
            <a:r>
              <a:rPr lang="ru-RU" sz="1800" dirty="0"/>
              <a:t>Ежемесячные постоянные затраты </a:t>
            </a:r>
            <a:br>
              <a:rPr lang="ru-RU" sz="1800" dirty="0"/>
            </a:br>
            <a:r>
              <a:rPr lang="ru-RU" sz="1800" dirty="0"/>
              <a:t>Чистая прибыль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3.3 Сравнительный анализ с рыночными аналогами</a:t>
            </a:r>
            <a:br>
              <a:rPr lang="ru-RU" b="1" i="0" dirty="0"/>
            </a:br>
            <a:r>
              <a:rPr lang="ru-RU" sz="1800" dirty="0"/>
              <a:t>Анализ ценового диапазона миниатюрных моделей многоквартирных домов</a:t>
            </a:r>
            <a:br>
              <a:rPr lang="ru-RU" sz="1800" dirty="0"/>
            </a:br>
            <a:r>
              <a:rPr lang="ru-RU" sz="1800" dirty="0"/>
              <a:t>Конкурентные преимущества разрабатываемой миниатюры</a:t>
            </a:r>
            <a:br>
              <a:rPr lang="ru-RU" sz="1800" b="1" dirty="0"/>
            </a:br>
            <a:r>
              <a:rPr lang="ru-RU" sz="1800" dirty="0"/>
              <a:t>Гибкость и адаптация под клиента</a:t>
            </a:r>
            <a:br>
              <a:rPr lang="ru-RU" b="1" i="0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02CE2-CF59-9465-C7E3-772948B0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A5D0926C-BD25-F8C1-E412-C495750CFF5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ru-RU" dirty="0"/>
              <a:t>Исследование подтвердило эффективность 3D-печати PETG для мини-моделей домов: высокая детализация, прочность и экономическая привлекательность.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При себестоимости 1432 руб., окупаемость — 13 мес., инвестиции — 97 000 руб.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Технология подходит для масштабирования и развития в архитектуре и образовании. В будущем — расширение ассортимента и автоматизация.</a:t>
            </a:r>
          </a:p>
        </p:txBody>
      </p:sp>
    </p:spTree>
    <p:extLst>
      <p:ext uri="{BB962C8B-B14F-4D97-AF65-F5344CB8AC3E}">
        <p14:creationId xmlns:p14="http://schemas.microsoft.com/office/powerpoint/2010/main" val="420736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5" descr="Крупный план на мост с проводами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3810" y="0"/>
            <a:ext cx="7816995" cy="6858000"/>
          </a:xfr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1" y="492289"/>
            <a:ext cx="9144000" cy="3361254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algn="l"/>
            <a:r>
              <a:rPr lang="ru-RU" dirty="0"/>
              <a:t>Введение</a:t>
            </a:r>
            <a:br>
              <a:rPr lang="ru-RU" dirty="0"/>
            </a:br>
            <a:br>
              <a:rPr lang="ru-RU" sz="1400" dirty="0"/>
            </a:br>
            <a:r>
              <a:rPr lang="ru-RU" sz="1400" i="0" dirty="0"/>
              <a:t>Современное градостроительство ориентировано на минимизацию затрат при сохранении функциональности и эстетики с помощью технологий моделирования, особенно FDM 3D-печати для создания миниатюрных архитектурных макетов.</a:t>
            </a:r>
            <a:br>
              <a:rPr lang="ru-RU" sz="1400" i="0" dirty="0"/>
            </a:br>
            <a:br>
              <a:rPr lang="ru-RU" sz="1400" i="0" dirty="0"/>
            </a:br>
            <a:r>
              <a:rPr lang="ru-RU" sz="1400" b="1" i="0" dirty="0"/>
              <a:t>Объект исследования </a:t>
            </a:r>
            <a:br>
              <a:rPr lang="ru-RU" sz="1400" b="1" i="0" dirty="0"/>
            </a:br>
            <a:r>
              <a:rPr lang="ru-RU" sz="1400" b="1" i="0" dirty="0"/>
              <a:t>Практическая ценность</a:t>
            </a:r>
            <a:br>
              <a:rPr lang="ru-RU" sz="1400" b="1" i="0" dirty="0"/>
            </a:br>
            <a:r>
              <a:rPr lang="ru-RU" sz="1400" b="1" i="0" dirty="0"/>
              <a:t>Актуальность  </a:t>
            </a:r>
            <a:br>
              <a:rPr lang="ru-RU" sz="1400" b="1" i="0" dirty="0"/>
            </a:br>
            <a:r>
              <a:rPr lang="ru-RU" sz="1400" b="1" i="0" dirty="0"/>
              <a:t>Цель</a:t>
            </a:r>
            <a:br>
              <a:rPr lang="ru-RU" sz="1400" b="1" i="0" dirty="0"/>
            </a:br>
            <a:r>
              <a:rPr lang="ru-RU" sz="1400" b="1" i="0" dirty="0"/>
              <a:t>задачи</a:t>
            </a:r>
            <a:br>
              <a:rPr lang="ru-RU" sz="1400" b="1" i="0" dirty="0"/>
            </a:br>
            <a:endParaRPr lang="ru-RU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32132" b="23014"/>
          <a:stretch>
            <a:fillRect/>
          </a:stretch>
        </p:blipFill>
        <p:spPr>
          <a:xfrm>
            <a:off x="-7620" y="4096493"/>
            <a:ext cx="12199620" cy="2974313"/>
          </a:xfr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7434" y="253092"/>
            <a:ext cx="5028566" cy="2315769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Общая часть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579" y="2939450"/>
            <a:ext cx="5028565" cy="2699379"/>
          </a:xfrm>
          <a:noFill/>
        </p:spPr>
        <p:txBody>
          <a:bodyPr rtlCol="0" anchor="t"/>
          <a:lstStyle>
            <a:defPPr>
              <a:defRPr lang="ru-RU"/>
            </a:defPPr>
          </a:lstStyle>
          <a:p>
            <a:pPr>
              <a:lnSpc>
                <a:spcPct val="100000"/>
              </a:lnSpc>
            </a:pPr>
            <a:r>
              <a:rPr lang="ru-RU" dirty="0"/>
              <a:t>1.1 Процесс 3D-печати по технологии FDM</a:t>
            </a:r>
          </a:p>
          <a:p>
            <a:pPr>
              <a:lnSpc>
                <a:spcPct val="100000"/>
              </a:lnSpc>
            </a:pPr>
            <a:r>
              <a:rPr lang="ru-RU" dirty="0"/>
              <a:t>1.2 Материалы </a:t>
            </a:r>
            <a:r>
              <a:rPr lang="en-US" dirty="0"/>
              <a:t>FDM</a:t>
            </a:r>
          </a:p>
          <a:p>
            <a:pPr>
              <a:lnSpc>
                <a:spcPct val="100000"/>
              </a:lnSpc>
            </a:pPr>
            <a:r>
              <a:rPr lang="ru-RU" dirty="0"/>
              <a:t>1.3 Преимущества и недостатки</a:t>
            </a:r>
          </a:p>
          <a:p>
            <a:pPr>
              <a:lnSpc>
                <a:spcPct val="100000"/>
              </a:lnSpc>
            </a:pPr>
            <a:r>
              <a:rPr lang="ru-RU" dirty="0"/>
              <a:t>1.4 Примеры продукции</a:t>
            </a:r>
          </a:p>
          <a:p>
            <a:pPr>
              <a:lnSpc>
                <a:spcPct val="100000"/>
              </a:lnSpc>
            </a:pPr>
            <a:r>
              <a:rPr lang="ru-RU" dirty="0"/>
              <a:t>1.5 Оборудование</a:t>
            </a:r>
          </a:p>
          <a:p>
            <a:pPr>
              <a:lnSpc>
                <a:spcPct val="100000"/>
              </a:lnSpc>
            </a:pPr>
            <a:r>
              <a:rPr lang="ru-RU" dirty="0"/>
              <a:t>1.6 Постобработка</a:t>
            </a:r>
          </a:p>
          <a:p>
            <a:pPr rtl="0">
              <a:lnSpc>
                <a:spcPct val="100000"/>
              </a:lnSpc>
            </a:pPr>
            <a:endParaRPr lang="ru-RU" dirty="0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0" r="29090"/>
          <a:stretch>
            <a:fillRect/>
          </a:stretch>
        </p:blipFill>
        <p:spPr>
          <a:xfrm>
            <a:off x="7286017" y="-11576"/>
            <a:ext cx="4917558" cy="6869576"/>
          </a:xfrm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16DF8B-7439-FE01-4894-C773A8A658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2"/>
          <a:stretch>
            <a:fillRect/>
          </a:stretch>
        </p:blipFill>
        <p:spPr>
          <a:xfrm>
            <a:off x="0" y="136192"/>
            <a:ext cx="12191980" cy="6585616"/>
          </a:xfrm>
          <a:noFill/>
        </p:spPr>
      </p:pic>
    </p:spTree>
    <p:extLst>
      <p:ext uri="{BB962C8B-B14F-4D97-AF65-F5344CB8AC3E}">
        <p14:creationId xmlns:p14="http://schemas.microsoft.com/office/powerpoint/2010/main" val="84843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sz="2400" dirty="0"/>
              <a:t>Технологическая часть: применение технологии FDM для создания миниатюрной модели многоквартирного дома.</a:t>
            </a:r>
          </a:p>
        </p:txBody>
      </p:sp>
      <p:pic>
        <p:nvPicPr>
          <p:cNvPr id="24" name="Рисунок 7" descr="Вид на высокие здания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17" y="2022395"/>
            <a:ext cx="6652306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i="1" dirty="0"/>
              <a:t>2.1 Описание изделия " Миниатюрная модель многоквартирного дома "</a:t>
            </a:r>
          </a:p>
          <a:p>
            <a:pPr marL="0" indent="0">
              <a:buNone/>
            </a:pPr>
            <a:r>
              <a:rPr lang="ru-RU" i="1" dirty="0"/>
              <a:t>2.2. Процесс изготовления</a:t>
            </a:r>
          </a:p>
          <a:p>
            <a:pPr marL="0" indent="0">
              <a:buNone/>
            </a:pPr>
            <a:r>
              <a:rPr lang="ru-RU" i="1" dirty="0"/>
              <a:t>2.3 Техника безопасности и охрана труда при изготовлении изделия на 3D-принтере</a:t>
            </a:r>
          </a:p>
          <a:p>
            <a:pPr marL="0" indent="0" rtl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86"/>
            <a:ext cx="3200400" cy="5617193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r>
              <a:rPr lang="ru-RU" sz="2200"/>
              <a:t>2.1 Описание изделия " Миниатюрная модель многоквартирного дома "</a:t>
            </a:r>
            <a:br>
              <a:rPr lang="ru-RU" sz="2200"/>
            </a:br>
            <a:endParaRPr lang="ru-RU" sz="22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412" y="509286"/>
            <a:ext cx="4328932" cy="5617194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r>
              <a:rPr lang="ru-RU" i="1" dirty="0"/>
              <a:t>Технические требования </a:t>
            </a:r>
            <a:endParaRPr lang="ru-RU" i="1"/>
          </a:p>
          <a:p>
            <a:endParaRPr lang="ru-RU"/>
          </a:p>
        </p:txBody>
      </p:sp>
      <p:pic>
        <p:nvPicPr>
          <p:cNvPr id="5" name="Рисунок 4" descr="Изображение выглядит как снимок экрана, карта, диаграмм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0ACCF7-3D38-5805-E469-1B1E07EF5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r="37001" b="1"/>
          <a:stretch>
            <a:fillRect/>
          </a:stretch>
        </p:blipFill>
        <p:spPr>
          <a:xfrm>
            <a:off x="9548813" y="-22860"/>
            <a:ext cx="2651760" cy="6903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2.2. Процесс изготовления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1517097"/>
            <a:ext cx="4463005" cy="4067492"/>
          </a:xfrm>
          <a:solidFill>
            <a:schemeClr val="bg1"/>
          </a:solidFill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i="1" dirty="0"/>
              <a:t>1. Формирование базового объема.</a:t>
            </a:r>
          </a:p>
          <a:p>
            <a:r>
              <a:rPr lang="ru-RU" i="1" dirty="0"/>
              <a:t> 2. Детализация фасадов и внутреннего пространства.</a:t>
            </a:r>
          </a:p>
          <a:p>
            <a:r>
              <a:rPr lang="ru-RU" i="1" dirty="0"/>
              <a:t>3. Разработка сложных функциональных узлов.</a:t>
            </a:r>
          </a:p>
          <a:p>
            <a:pPr rtl="0"/>
            <a:endParaRPr lang="ru-RU" dirty="0"/>
          </a:p>
        </p:txBody>
      </p:sp>
      <p:pic>
        <p:nvPicPr>
          <p:cNvPr id="6" name="Объект 5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BA34098-4AFE-C364-621C-82CB5728128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t="14068" b="4929"/>
          <a:stretch>
            <a:fillRect/>
          </a:stretch>
        </p:blipFill>
        <p:spPr>
          <a:xfrm>
            <a:off x="6890797" y="1517097"/>
            <a:ext cx="4687064" cy="2589892"/>
          </a:xfrm>
          <a:solidFill>
            <a:schemeClr val="bg1"/>
          </a:solidFill>
        </p:spPr>
      </p:pic>
      <p:pic>
        <p:nvPicPr>
          <p:cNvPr id="8" name="Рисунок 7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CF4649-D71D-582B-0B40-71B58C75B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9" t="15686" b="7280"/>
          <a:stretch>
            <a:fillRect/>
          </a:stretch>
        </p:blipFill>
        <p:spPr>
          <a:xfrm>
            <a:off x="471003" y="3630838"/>
            <a:ext cx="5497718" cy="2894857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Графическое программное обеспечение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CEF36F-2440-EDA2-AC5D-98D9E3B8A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7" t="11753" r="356" b="1016"/>
          <a:stretch>
            <a:fillRect/>
          </a:stretch>
        </p:blipFill>
        <p:spPr>
          <a:xfrm>
            <a:off x="7547260" y="4344272"/>
            <a:ext cx="3895851" cy="2168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9F496-177E-1313-FBE9-8DC31E03027B}"/>
              </a:ext>
            </a:extLst>
          </p:cNvPr>
          <p:cNvSpPr txBox="1"/>
          <p:nvPr/>
        </p:nvSpPr>
        <p:spPr>
          <a:xfrm>
            <a:off x="8564113" y="114776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2-17 этажи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ru-RU"/>
            </a:defPPr>
          </a:lstStyle>
          <a:p>
            <a:r>
              <a:rPr lang="ru-RU" sz="1600" dirty="0"/>
              <a:t>4. Создание специализированных уровней. </a:t>
            </a:r>
            <a:br>
              <a:rPr lang="ru-RU" sz="1600" dirty="0"/>
            </a:br>
            <a:endParaRPr lang="ru-RU" sz="1600" dirty="0"/>
          </a:p>
        </p:txBody>
      </p:sp>
      <p:pic>
        <p:nvPicPr>
          <p:cNvPr id="8" name="Объект 7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899FBE-EA4D-8499-3809-1B349862A6F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8" t="12308" b="4881"/>
          <a:stretch>
            <a:fillRect/>
          </a:stretch>
        </p:blipFill>
        <p:spPr>
          <a:xfrm>
            <a:off x="180972" y="2889630"/>
            <a:ext cx="3660530" cy="2047875"/>
          </a:xfrm>
          <a:noFill/>
        </p:spPr>
      </p:pic>
      <p:pic>
        <p:nvPicPr>
          <p:cNvPr id="10" name="Рисунок 9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80F8A7-0E14-C37C-E3A3-756B30014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12148" b="5474"/>
          <a:stretch>
            <a:fillRect/>
          </a:stretch>
        </p:blipFill>
        <p:spPr>
          <a:xfrm>
            <a:off x="4200525" y="3953778"/>
            <a:ext cx="3629413" cy="204787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FF3CDD-D883-4C05-9D6A-A5240EA3E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t="10802" b="4877"/>
          <a:stretch>
            <a:fillRect/>
          </a:stretch>
        </p:blipFill>
        <p:spPr>
          <a:xfrm>
            <a:off x="8243748" y="4695420"/>
            <a:ext cx="3543342" cy="2047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D6AAE5-10F3-E30F-E60B-3E7C699EB525}"/>
              </a:ext>
            </a:extLst>
          </p:cNvPr>
          <p:cNvSpPr txBox="1"/>
          <p:nvPr/>
        </p:nvSpPr>
        <p:spPr>
          <a:xfrm>
            <a:off x="1470507" y="252029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Подполье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21BA8-D460-F030-F294-FC1F91E18F1D}"/>
              </a:ext>
            </a:extLst>
          </p:cNvPr>
          <p:cNvSpPr txBox="1"/>
          <p:nvPr/>
        </p:nvSpPr>
        <p:spPr>
          <a:xfrm>
            <a:off x="4772561" y="354423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Чердачное помещение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B4D3F-5589-0445-01E2-AC5D61149B3C}"/>
              </a:ext>
            </a:extLst>
          </p:cNvPr>
          <p:cNvSpPr txBox="1"/>
          <p:nvPr/>
        </p:nvSpPr>
        <p:spPr>
          <a:xfrm>
            <a:off x="9569623" y="432608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этаж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43">
      <a:dk1>
        <a:srgbClr val="000000"/>
      </a:dk1>
      <a:lt1>
        <a:srgbClr val="FFFFFF"/>
      </a:lt1>
      <a:dk2>
        <a:srgbClr val="EFEBEB"/>
      </a:dk2>
      <a:lt2>
        <a:srgbClr val="E8E8E8"/>
      </a:lt2>
      <a:accent1>
        <a:srgbClr val="001D2E"/>
      </a:accent1>
      <a:accent2>
        <a:srgbClr val="145766"/>
      </a:accent2>
      <a:accent3>
        <a:srgbClr val="B99B9F"/>
      </a:accent3>
      <a:accent4>
        <a:srgbClr val="A47930"/>
      </a:accent4>
      <a:accent5>
        <a:srgbClr val="0C577C"/>
      </a:accent5>
      <a:accent6>
        <a:srgbClr val="CC836D"/>
      </a:accent6>
      <a:hlink>
        <a:srgbClr val="467886"/>
      </a:hlink>
      <a:folHlink>
        <a:srgbClr val="96607D"/>
      </a:folHlink>
    </a:clrScheme>
    <a:fontScheme name="Custom 98">
      <a:majorFont>
        <a:latin typeface="Times New Roman"/>
        <a:ea typeface=""/>
        <a:cs typeface="Times New Roman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891843_TF22797433_Win32" id="{C6AC25C7-35A9-4EBA-951A-7E88F34D7BBE}" vid="{A794AF49-69D5-490D-8DD2-2B26254B731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 угловыми линиями</Template>
  <TotalTime>453</TotalTime>
  <Words>549</Words>
  <Application>Microsoft Office PowerPoint</Application>
  <PresentationFormat>Широкоэкранный</PresentationFormat>
  <Paragraphs>99</Paragraphs>
  <Slides>22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Times New Roman</vt:lpstr>
      <vt:lpstr>Univers Light</vt:lpstr>
      <vt:lpstr>AngleLinesVTI</vt:lpstr>
      <vt:lpstr>Разработка и создание миниатюрной модели многоквартирного дома. </vt:lpstr>
      <vt:lpstr>Содержание</vt:lpstr>
      <vt:lpstr>Введение  Современное градостроительство ориентировано на минимизацию затрат при сохранении функциональности и эстетики с помощью технологий моделирования, особенно FDM 3D-печати для создания миниатюрных архитектурных макетов.  Объект исследования  Практическая ценность Актуальность   Цель задачи </vt:lpstr>
      <vt:lpstr>Общая часть</vt:lpstr>
      <vt:lpstr>Презентация PowerPoint</vt:lpstr>
      <vt:lpstr>Технологическая часть: применение технологии FDM для создания миниатюрной модели многоквартирного дома.</vt:lpstr>
      <vt:lpstr>2.1 Описание изделия " Миниатюрная модель многоквартирного дома " </vt:lpstr>
      <vt:lpstr>2.2. Процесс изготовления </vt:lpstr>
      <vt:lpstr>4. Создание специализированных уровней.  </vt:lpstr>
      <vt:lpstr>5. Завершение архитектурного облика.  </vt:lpstr>
      <vt:lpstr>  результат</vt:lpstr>
      <vt:lpstr>Подготовка к печати (слайсинг)</vt:lpstr>
      <vt:lpstr>Печать детали</vt:lpstr>
      <vt:lpstr>Постобработка</vt:lpstr>
      <vt:lpstr>Напечатанные модули</vt:lpstr>
      <vt:lpstr>Собранная миниатюра многоэтажного здания</vt:lpstr>
      <vt:lpstr>2.3 Техника безопасности и охрана труда при изготовлении изделия на 3D-принтере </vt:lpstr>
      <vt:lpstr>Экономический раздел</vt:lpstr>
      <vt:lpstr>3.1 Расчет себестоимости изготовления миниатюры многоквартирного дома </vt:lpstr>
      <vt:lpstr>3.2 Инвестиционный анализ проекта первоначальные инвестиции  Ежемесячные постоянные затраты  Чистая прибыль   3.3 Сравнительный анализ с рыночными аналогами Анализ ценового диапазона миниатюрных моделей многоквартирных домов Конкурентные преимущества разрабатываемой миниатюры Гибкость и адаптация под клиента  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</cp:revision>
  <dcterms:created xsi:type="dcterms:W3CDTF">2025-12-12T13:43:41Z</dcterms:created>
  <dcterms:modified xsi:type="dcterms:W3CDTF">2025-12-16T19:16:56Z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